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the Syllabus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AP Audit</a:t>
            </a:r>
          </a:p>
        </p:txBody>
      </p:sp>
    </p:spTree>
    <p:extLst>
      <p:ext uri="{BB962C8B-B14F-4D97-AF65-F5344CB8AC3E}">
        <p14:creationId xmlns:p14="http://schemas.microsoft.com/office/powerpoint/2010/main" val="59169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rved Right Arrow 8"/>
          <p:cNvSpPr/>
          <p:nvPr/>
        </p:nvSpPr>
        <p:spPr>
          <a:xfrm rot="18840178">
            <a:off x="3992498" y="3774552"/>
            <a:ext cx="1703546" cy="2759653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70776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Scoring Component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The course teaches students to write an interpretation of a piece of literature that is based on </a:t>
            </a:r>
            <a:r>
              <a:rPr lang="en-US" sz="1800" i="1" dirty="0">
                <a:latin typeface="Cambria" panose="02040503050406030204" pitchFamily="18" charset="0"/>
              </a:rPr>
              <a:t>[sic.] </a:t>
            </a:r>
            <a:r>
              <a:rPr lang="en-US" sz="2800" dirty="0"/>
              <a:t>a careful observation of textual details, considering </a:t>
            </a:r>
            <a:r>
              <a:rPr lang="en-US" sz="2800" b="1" dirty="0"/>
              <a:t>such elements as the use of figurative language, imagery, symbolism, and tone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i="1" dirty="0">
                <a:latin typeface="Cambria" panose="02040503050406030204" pitchFamily="18" charset="0"/>
              </a:rPr>
              <a:t>A fulfillment:</a:t>
            </a:r>
          </a:p>
          <a:p>
            <a:r>
              <a:rPr lang="en-US" dirty="0"/>
              <a:t>During their study of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____________________</a:t>
            </a:r>
          </a:p>
          <a:p>
            <a:r>
              <a:rPr lang="en-US" dirty="0"/>
              <a:t>students will be taught to write an </a:t>
            </a:r>
          </a:p>
          <a:p>
            <a:r>
              <a:rPr lang="en-US" dirty="0"/>
              <a:t>interpretation of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________________________</a:t>
            </a:r>
          </a:p>
          <a:p>
            <a:r>
              <a:rPr lang="en-US" dirty="0"/>
              <a:t>basing their essays on</a:t>
            </a:r>
          </a:p>
          <a:p>
            <a:pPr>
              <a:lnSpc>
                <a:spcPct val="125000"/>
              </a:lnSpc>
            </a:pPr>
            <a:r>
              <a:rPr lang="en-US" sz="1800" dirty="0">
                <a:solidFill>
                  <a:srgbClr val="000099"/>
                </a:solidFill>
                <a:latin typeface="Lucida Calligraphy" panose="03010101010101010101" pitchFamily="66" charset="0"/>
              </a:rPr>
              <a:t>a careful observation of textual details, considering such elements as the use of figurative language, imagery, symbolism, and tone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8975" y="2407799"/>
            <a:ext cx="26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Lucida Calligraphy" panose="03010101010101010101" pitchFamily="66" charset="0"/>
              </a:rPr>
              <a:t>Death of a Salesman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3193" y="3302000"/>
            <a:ext cx="26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Lucida Calligraphy" panose="03010101010101010101" pitchFamily="66" charset="0"/>
              </a:rPr>
              <a:t>the play</a:t>
            </a:r>
          </a:p>
        </p:txBody>
      </p:sp>
    </p:spTree>
    <p:extLst>
      <p:ext uri="{BB962C8B-B14F-4D97-AF65-F5344CB8AC3E}">
        <p14:creationId xmlns:p14="http://schemas.microsoft.com/office/powerpoint/2010/main" val="39039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rved Right Arrow 8"/>
          <p:cNvSpPr/>
          <p:nvPr/>
        </p:nvSpPr>
        <p:spPr>
          <a:xfrm rot="18312171">
            <a:off x="4332888" y="3805549"/>
            <a:ext cx="1703546" cy="2759653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70776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Scoring Component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The AP teacher provides instruction and feedback on students’ writing assignments, both before and after the students revise their work, that help the students develop a variety of sentence structures, including appropriate use of subordination and coordination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i="1" dirty="0">
                <a:latin typeface="Cambria" panose="02040503050406030204" pitchFamily="18" charset="0"/>
              </a:rPr>
              <a:t>A fulfillment:</a:t>
            </a:r>
          </a:p>
          <a:p>
            <a:r>
              <a:rPr lang="en-US" dirty="0"/>
              <a:t>During their study of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____________________</a:t>
            </a:r>
          </a:p>
          <a:p>
            <a:pPr>
              <a:lnSpc>
                <a:spcPct val="125000"/>
              </a:lnSpc>
            </a:pPr>
            <a:r>
              <a:rPr lang="en-US" sz="1800" dirty="0">
                <a:solidFill>
                  <a:srgbClr val="000099"/>
                </a:solidFill>
                <a:latin typeface="Lucida Calligraphy" panose="03010101010101010101" pitchFamily="66" charset="0"/>
              </a:rPr>
              <a:t>the teacher’s instruction and feedback on students’ writing assignments—both before and after the students</a:t>
            </a:r>
            <a:r>
              <a:rPr lang="en-US" sz="1800">
                <a:solidFill>
                  <a:srgbClr val="000099"/>
                </a:solidFill>
                <a:latin typeface="Lucida Calligraphy" panose="03010101010101010101" pitchFamily="66" charset="0"/>
              </a:rPr>
              <a:t>’ revisions—will focus </a:t>
            </a:r>
            <a:r>
              <a:rPr lang="en-US" sz="1800" dirty="0">
                <a:solidFill>
                  <a:srgbClr val="000099"/>
                </a:solidFill>
                <a:latin typeface="Lucida Calligraphy" panose="03010101010101010101" pitchFamily="66" charset="0"/>
              </a:rPr>
              <a:t>on helping them develop a variety of sentence structures, including appropriate use of subordination and coordination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8975" y="2407799"/>
            <a:ext cx="287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Lucida Calligraphy" panose="03010101010101010101" pitchFamily="66" charset="0"/>
              </a:rPr>
              <a:t>Going After </a:t>
            </a:r>
            <a:r>
              <a:rPr lang="en-US" dirty="0" err="1">
                <a:solidFill>
                  <a:srgbClr val="000099"/>
                </a:solidFill>
                <a:latin typeface="Lucida Calligraphy" panose="03010101010101010101" pitchFamily="66" charset="0"/>
              </a:rPr>
              <a:t>Cacciato</a:t>
            </a:r>
            <a:endParaRPr lang="en-US" dirty="0">
              <a:solidFill>
                <a:srgbClr val="000099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7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AP 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the Syllabus</a:t>
            </a:r>
          </a:p>
        </p:txBody>
      </p:sp>
    </p:spTree>
    <p:extLst>
      <p:ext uri="{BB962C8B-B14F-4D97-AF65-F5344CB8AC3E}">
        <p14:creationId xmlns:p14="http://schemas.microsoft.com/office/powerpoint/2010/main" val="59521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199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Cambria</vt:lpstr>
      <vt:lpstr>Lucida Calligraphy</vt:lpstr>
      <vt:lpstr>Retrospect</vt:lpstr>
      <vt:lpstr>Writing the Syllabus</vt:lpstr>
      <vt:lpstr>Scoring Component 2</vt:lpstr>
      <vt:lpstr>Scoring Component 12</vt:lpstr>
      <vt:lpstr>The AP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Syllabus</dc:title>
  <dc:creator>Skip Nicholson</dc:creator>
  <cp:lastModifiedBy>Skip Nicholson</cp:lastModifiedBy>
  <cp:revision>5</cp:revision>
  <dcterms:created xsi:type="dcterms:W3CDTF">2015-07-11T04:20:47Z</dcterms:created>
  <dcterms:modified xsi:type="dcterms:W3CDTF">2016-10-07T23:00:56Z</dcterms:modified>
</cp:coreProperties>
</file>